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Poppins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Agile is a methodology designed to improve flexibility, collaboration, and customer satisfaction.</a:t>
            </a:r>
          </a:p>
          <a:p>
            <a:r>
              <a:rPr lang="en-US"/>
              <a:t/>
            </a:r>
          </a:p>
          <a:p>
            <a:r>
              <a:rPr lang="en-US"/>
              <a:t>Scrum, as the most popular Agile framework, is centered around delivering small, usable product increments in short cycles called sprints.</a:t>
            </a:r>
          </a:p>
          <a:p>
            <a:r>
              <a:rPr lang="en-US"/>
              <a:t/>
            </a:r>
          </a:p>
          <a:p>
            <a:r>
              <a:rPr lang="en-US"/>
              <a:t>The focus is on continuous improvement and adapting to change.</a:t>
            </a:r>
          </a:p>
          <a:p>
            <a:r>
              <a:rPr lang="en-US"/>
              <a:t/>
            </a:r>
          </a:p>
          <a:p>
            <a:r>
              <a:rPr lang="en-US"/>
              <a:t>Today, I’ll guide you through the key facets of Scrum, how it differs from traditional methods like Waterfall, and factors to consider when choosing between these approaches.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4602" y="-566835"/>
            <a:ext cx="11126755" cy="11126755"/>
          </a:xfrm>
          <a:custGeom>
            <a:avLst/>
            <a:gdLst/>
            <a:ahLst/>
            <a:cxnLst/>
            <a:rect r="r" b="b" t="t" l="l"/>
            <a:pathLst>
              <a:path h="11126755" w="11126755">
                <a:moveTo>
                  <a:pt x="0" y="0"/>
                </a:moveTo>
                <a:lnTo>
                  <a:pt x="11126755" y="0"/>
                </a:lnTo>
                <a:lnTo>
                  <a:pt x="11126755" y="11126755"/>
                </a:lnTo>
                <a:lnTo>
                  <a:pt x="0" y="11126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951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95614">
            <a:off x="1736237" y="2736414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6" y="0"/>
                </a:lnTo>
                <a:lnTo>
                  <a:pt x="6705846" y="1560633"/>
                </a:lnTo>
                <a:lnTo>
                  <a:pt x="0" y="156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559" y="1551407"/>
            <a:ext cx="6423116" cy="7184185"/>
          </a:xfrm>
          <a:custGeom>
            <a:avLst/>
            <a:gdLst/>
            <a:ahLst/>
            <a:cxnLst/>
            <a:rect r="r" b="b" t="t" l="l"/>
            <a:pathLst>
              <a:path h="7184185" w="6423116">
                <a:moveTo>
                  <a:pt x="0" y="0"/>
                </a:moveTo>
                <a:lnTo>
                  <a:pt x="6423116" y="0"/>
                </a:lnTo>
                <a:lnTo>
                  <a:pt x="6423116" y="7184186"/>
                </a:lnTo>
                <a:lnTo>
                  <a:pt x="0" y="718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0189" y="2016213"/>
            <a:ext cx="5565856" cy="6254574"/>
            <a:chOff x="0" y="0"/>
            <a:chExt cx="3742271" cy="42053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8"/>
              <a:stretch>
                <a:fillRect l="-50256" t="0" r="-71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8945" y="2522123"/>
            <a:ext cx="839755" cy="839755"/>
          </a:xfrm>
          <a:custGeom>
            <a:avLst/>
            <a:gdLst/>
            <a:ahLst/>
            <a:cxnLst/>
            <a:rect r="r" b="b" t="t" l="l"/>
            <a:pathLst>
              <a:path h="839755" w="839755">
                <a:moveTo>
                  <a:pt x="0" y="0"/>
                </a:moveTo>
                <a:lnTo>
                  <a:pt x="839755" y="0"/>
                </a:lnTo>
                <a:lnTo>
                  <a:pt x="839755" y="839755"/>
                </a:lnTo>
                <a:lnTo>
                  <a:pt x="0" y="839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22518" y="8970204"/>
            <a:ext cx="576192" cy="576192"/>
          </a:xfrm>
          <a:custGeom>
            <a:avLst/>
            <a:gdLst/>
            <a:ahLst/>
            <a:cxnLst/>
            <a:rect r="r" b="b" t="t" l="l"/>
            <a:pathLst>
              <a:path h="576192" w="576192">
                <a:moveTo>
                  <a:pt x="0" y="0"/>
                </a:moveTo>
                <a:lnTo>
                  <a:pt x="576192" y="0"/>
                </a:lnTo>
                <a:lnTo>
                  <a:pt x="576192" y="576192"/>
                </a:lnTo>
                <a:lnTo>
                  <a:pt x="0" y="576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95614">
            <a:off x="2329508" y="10278658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6" y="0"/>
                </a:lnTo>
                <a:lnTo>
                  <a:pt x="6705846" y="1560634"/>
                </a:lnTo>
                <a:lnTo>
                  <a:pt x="0" y="1560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095614">
            <a:off x="-289284" y="-1850359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7" y="0"/>
                </a:lnTo>
                <a:lnTo>
                  <a:pt x="6705847" y="1560633"/>
                </a:lnTo>
                <a:lnTo>
                  <a:pt x="0" y="156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6175" y="3516730"/>
            <a:ext cx="723149" cy="723149"/>
          </a:xfrm>
          <a:custGeom>
            <a:avLst/>
            <a:gdLst/>
            <a:ahLst/>
            <a:cxnLst/>
            <a:rect r="r" b="b" t="t" l="l"/>
            <a:pathLst>
              <a:path h="723149" w="723149">
                <a:moveTo>
                  <a:pt x="0" y="0"/>
                </a:moveTo>
                <a:lnTo>
                  <a:pt x="723149" y="0"/>
                </a:lnTo>
                <a:lnTo>
                  <a:pt x="723149" y="723150"/>
                </a:lnTo>
                <a:lnTo>
                  <a:pt x="0" y="723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95614">
            <a:off x="7654728" y="194119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7" y="0"/>
                </a:lnTo>
                <a:lnTo>
                  <a:pt x="5430327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60310" y="8266070"/>
            <a:ext cx="898990" cy="898990"/>
          </a:xfrm>
          <a:custGeom>
            <a:avLst/>
            <a:gdLst/>
            <a:ahLst/>
            <a:cxnLst/>
            <a:rect r="r" b="b" t="t" l="l"/>
            <a:pathLst>
              <a:path h="898990" w="898990">
                <a:moveTo>
                  <a:pt x="0" y="0"/>
                </a:moveTo>
                <a:lnTo>
                  <a:pt x="898990" y="0"/>
                </a:lnTo>
                <a:lnTo>
                  <a:pt x="898990" y="898990"/>
                </a:lnTo>
                <a:lnTo>
                  <a:pt x="0" y="898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20981" y="9344964"/>
            <a:ext cx="1884072" cy="1884072"/>
          </a:xfrm>
          <a:custGeom>
            <a:avLst/>
            <a:gdLst/>
            <a:ahLst/>
            <a:cxnLst/>
            <a:rect r="r" b="b" t="t" l="l"/>
            <a:pathLst>
              <a:path h="1884072" w="1884072">
                <a:moveTo>
                  <a:pt x="0" y="0"/>
                </a:moveTo>
                <a:lnTo>
                  <a:pt x="1884072" y="0"/>
                </a:lnTo>
                <a:lnTo>
                  <a:pt x="1884072" y="1884072"/>
                </a:lnTo>
                <a:lnTo>
                  <a:pt x="0" y="1884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628424" y="-248919"/>
            <a:ext cx="885825" cy="885825"/>
          </a:xfrm>
          <a:custGeom>
            <a:avLst/>
            <a:gdLst/>
            <a:ahLst/>
            <a:cxnLst/>
            <a:rect r="r" b="b" t="t" l="l"/>
            <a:pathLst>
              <a:path h="885825" w="885825">
                <a:moveTo>
                  <a:pt x="0" y="0"/>
                </a:moveTo>
                <a:lnTo>
                  <a:pt x="885825" y="0"/>
                </a:lnTo>
                <a:lnTo>
                  <a:pt x="885825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095614">
            <a:off x="16072232" y="9308133"/>
            <a:ext cx="3998209" cy="930492"/>
          </a:xfrm>
          <a:custGeom>
            <a:avLst/>
            <a:gdLst/>
            <a:ahLst/>
            <a:cxnLst/>
            <a:rect r="r" b="b" t="t" l="l"/>
            <a:pathLst>
              <a:path h="930492" w="3998209">
                <a:moveTo>
                  <a:pt x="0" y="0"/>
                </a:moveTo>
                <a:lnTo>
                  <a:pt x="3998209" y="0"/>
                </a:lnTo>
                <a:lnTo>
                  <a:pt x="3998209" y="930492"/>
                </a:lnTo>
                <a:lnTo>
                  <a:pt x="0" y="93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01941" y="1154254"/>
            <a:ext cx="2333561" cy="1723918"/>
          </a:xfrm>
          <a:custGeom>
            <a:avLst/>
            <a:gdLst/>
            <a:ahLst/>
            <a:cxnLst/>
            <a:rect r="r" b="b" t="t" l="l"/>
            <a:pathLst>
              <a:path h="1723918" w="2333561">
                <a:moveTo>
                  <a:pt x="0" y="0"/>
                </a:moveTo>
                <a:lnTo>
                  <a:pt x="2333561" y="0"/>
                </a:lnTo>
                <a:lnTo>
                  <a:pt x="2333561" y="1723918"/>
                </a:lnTo>
                <a:lnTo>
                  <a:pt x="0" y="17239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105053" y="3161853"/>
            <a:ext cx="7154247" cy="12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78"/>
              </a:lnSpc>
              <a:spcBef>
                <a:spcPct val="0"/>
              </a:spcBef>
            </a:pPr>
            <a:r>
              <a:rPr lang="en-US" b="true" sz="7199">
                <a:solidFill>
                  <a:srgbClr val="FF4B87"/>
                </a:solidFill>
                <a:latin typeface="Poppins Bold"/>
                <a:ea typeface="Poppins Bold"/>
                <a:cs typeface="Poppins Bold"/>
                <a:sym typeface="Poppins Bold"/>
              </a:rPr>
              <a:t>Scrum-Agile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5053" y="4183278"/>
            <a:ext cx="7154247" cy="12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78"/>
              </a:lnSpc>
              <a:spcBef>
                <a:spcPct val="0"/>
              </a:spcBef>
            </a:pPr>
            <a:r>
              <a:rPr lang="en-US" b="true" sz="7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40925" y="6510609"/>
            <a:ext cx="5718375" cy="73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00"/>
              </a:lnSpc>
              <a:spcBef>
                <a:spcPct val="0"/>
              </a:spcBef>
            </a:pPr>
            <a:r>
              <a:rPr lang="en-US" sz="4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Susan Lopez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75965" y="8223085"/>
            <a:ext cx="3181519" cy="49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19236" y="8639937"/>
            <a:ext cx="4938249" cy="49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9"/>
              </a:lnSpc>
              <a:spcBef>
                <a:spcPct val="0"/>
              </a:spcBef>
            </a:pPr>
            <a:r>
              <a:rPr lang="en-US" b="true" sz="27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CS 250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04218" y="-1429312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9124069" y="0"/>
                </a:moveTo>
                <a:lnTo>
                  <a:pt x="0" y="0"/>
                </a:lnTo>
                <a:lnTo>
                  <a:pt x="0" y="12111483"/>
                </a:lnTo>
                <a:lnTo>
                  <a:pt x="9124069" y="12111483"/>
                </a:lnTo>
                <a:lnTo>
                  <a:pt x="9124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6730" y="2057400"/>
            <a:ext cx="5524119" cy="8229600"/>
          </a:xfrm>
          <a:custGeom>
            <a:avLst/>
            <a:gdLst/>
            <a:ahLst/>
            <a:cxnLst/>
            <a:rect r="r" b="b" t="t" l="l"/>
            <a:pathLst>
              <a:path h="8229600" w="5524119">
                <a:moveTo>
                  <a:pt x="0" y="0"/>
                </a:moveTo>
                <a:lnTo>
                  <a:pt x="5524119" y="0"/>
                </a:lnTo>
                <a:lnTo>
                  <a:pt x="55241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8199"/>
            <a:ext cx="6713986" cy="11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0"/>
              </a:lnSpc>
              <a:spcBef>
                <a:spcPct val="0"/>
              </a:spcBef>
            </a:pPr>
            <a:r>
              <a:rPr lang="en-US" b="true" sz="65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323" y="2815560"/>
            <a:ext cx="8442873" cy="575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Azanha et al. (2017) on Scrum vs. Waterfall.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Rubin (2019) on Scrum practices.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Schwaber &amp; Sutherland (2020) on Scrum Guide.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Wonohardjo et al. (2019) on Scrum roles and success factors.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Hema et al. (2020) on Agile benefits over Waterfall.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4602" y="-566835"/>
            <a:ext cx="11126755" cy="11126755"/>
          </a:xfrm>
          <a:custGeom>
            <a:avLst/>
            <a:gdLst/>
            <a:ahLst/>
            <a:cxnLst/>
            <a:rect r="r" b="b" t="t" l="l"/>
            <a:pathLst>
              <a:path h="11126755" w="11126755">
                <a:moveTo>
                  <a:pt x="0" y="0"/>
                </a:moveTo>
                <a:lnTo>
                  <a:pt x="11126755" y="0"/>
                </a:lnTo>
                <a:lnTo>
                  <a:pt x="11126755" y="11126755"/>
                </a:lnTo>
                <a:lnTo>
                  <a:pt x="0" y="11126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951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95614">
            <a:off x="1736237" y="2736414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6" y="0"/>
                </a:lnTo>
                <a:lnTo>
                  <a:pt x="6705846" y="1560633"/>
                </a:lnTo>
                <a:lnTo>
                  <a:pt x="0" y="156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559" y="1551407"/>
            <a:ext cx="6423116" cy="7184185"/>
          </a:xfrm>
          <a:custGeom>
            <a:avLst/>
            <a:gdLst/>
            <a:ahLst/>
            <a:cxnLst/>
            <a:rect r="r" b="b" t="t" l="l"/>
            <a:pathLst>
              <a:path h="7184185" w="6423116">
                <a:moveTo>
                  <a:pt x="0" y="0"/>
                </a:moveTo>
                <a:lnTo>
                  <a:pt x="6423116" y="0"/>
                </a:lnTo>
                <a:lnTo>
                  <a:pt x="6423116" y="7184186"/>
                </a:lnTo>
                <a:lnTo>
                  <a:pt x="0" y="718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0189" y="2016213"/>
            <a:ext cx="5565856" cy="6254574"/>
            <a:chOff x="0" y="0"/>
            <a:chExt cx="3742271" cy="42053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8"/>
              <a:stretch>
                <a:fillRect l="-50256" t="0" r="-71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8945" y="2522123"/>
            <a:ext cx="839755" cy="839755"/>
          </a:xfrm>
          <a:custGeom>
            <a:avLst/>
            <a:gdLst/>
            <a:ahLst/>
            <a:cxnLst/>
            <a:rect r="r" b="b" t="t" l="l"/>
            <a:pathLst>
              <a:path h="839755" w="839755">
                <a:moveTo>
                  <a:pt x="0" y="0"/>
                </a:moveTo>
                <a:lnTo>
                  <a:pt x="839755" y="0"/>
                </a:lnTo>
                <a:lnTo>
                  <a:pt x="839755" y="839755"/>
                </a:lnTo>
                <a:lnTo>
                  <a:pt x="0" y="839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22518" y="8970204"/>
            <a:ext cx="576192" cy="576192"/>
          </a:xfrm>
          <a:custGeom>
            <a:avLst/>
            <a:gdLst/>
            <a:ahLst/>
            <a:cxnLst/>
            <a:rect r="r" b="b" t="t" l="l"/>
            <a:pathLst>
              <a:path h="576192" w="576192">
                <a:moveTo>
                  <a:pt x="0" y="0"/>
                </a:moveTo>
                <a:lnTo>
                  <a:pt x="576192" y="0"/>
                </a:lnTo>
                <a:lnTo>
                  <a:pt x="576192" y="576192"/>
                </a:lnTo>
                <a:lnTo>
                  <a:pt x="0" y="576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95614">
            <a:off x="2329508" y="10278658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6" y="0"/>
                </a:lnTo>
                <a:lnTo>
                  <a:pt x="6705846" y="1560634"/>
                </a:lnTo>
                <a:lnTo>
                  <a:pt x="0" y="1560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095614">
            <a:off x="-289284" y="-1850359"/>
            <a:ext cx="6705846" cy="1560633"/>
          </a:xfrm>
          <a:custGeom>
            <a:avLst/>
            <a:gdLst/>
            <a:ahLst/>
            <a:cxnLst/>
            <a:rect r="r" b="b" t="t" l="l"/>
            <a:pathLst>
              <a:path h="1560633" w="6705846">
                <a:moveTo>
                  <a:pt x="0" y="0"/>
                </a:moveTo>
                <a:lnTo>
                  <a:pt x="6705847" y="0"/>
                </a:lnTo>
                <a:lnTo>
                  <a:pt x="6705847" y="1560633"/>
                </a:lnTo>
                <a:lnTo>
                  <a:pt x="0" y="156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6175" y="3516730"/>
            <a:ext cx="723149" cy="723149"/>
          </a:xfrm>
          <a:custGeom>
            <a:avLst/>
            <a:gdLst/>
            <a:ahLst/>
            <a:cxnLst/>
            <a:rect r="r" b="b" t="t" l="l"/>
            <a:pathLst>
              <a:path h="723149" w="723149">
                <a:moveTo>
                  <a:pt x="0" y="0"/>
                </a:moveTo>
                <a:lnTo>
                  <a:pt x="723149" y="0"/>
                </a:lnTo>
                <a:lnTo>
                  <a:pt x="723149" y="723150"/>
                </a:lnTo>
                <a:lnTo>
                  <a:pt x="0" y="723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95614">
            <a:off x="7654728" y="194119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7" y="0"/>
                </a:lnTo>
                <a:lnTo>
                  <a:pt x="5430327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33653" y="3562223"/>
            <a:ext cx="6889408" cy="159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96"/>
              </a:lnSpc>
              <a:spcBef>
                <a:spcPct val="0"/>
              </a:spcBef>
            </a:pPr>
            <a:r>
              <a:rPr lang="en-US" b="true" sz="8926">
                <a:solidFill>
                  <a:srgbClr val="FF9159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96527" y="4934413"/>
            <a:ext cx="5826535" cy="82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88"/>
              </a:lnSpc>
              <a:spcBef>
                <a:spcPct val="0"/>
              </a:spcBef>
            </a:pPr>
            <a:r>
              <a:rPr lang="en-US" sz="46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559883" y="8620495"/>
            <a:ext cx="699417" cy="699417"/>
          </a:xfrm>
          <a:custGeom>
            <a:avLst/>
            <a:gdLst/>
            <a:ahLst/>
            <a:cxnLst/>
            <a:rect r="r" b="b" t="t" l="l"/>
            <a:pathLst>
              <a:path h="699417" w="699417">
                <a:moveTo>
                  <a:pt x="0" y="0"/>
                </a:moveTo>
                <a:lnTo>
                  <a:pt x="699417" y="0"/>
                </a:lnTo>
                <a:lnTo>
                  <a:pt x="699417" y="699418"/>
                </a:lnTo>
                <a:lnTo>
                  <a:pt x="0" y="699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26852" y="8579662"/>
            <a:ext cx="2475232" cy="39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Visit Our Website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0111" y="8903974"/>
            <a:ext cx="3841973" cy="39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18"/>
              </a:lnSpc>
              <a:spcBef>
                <a:spcPct val="0"/>
              </a:spcBef>
            </a:pPr>
            <a:r>
              <a:rPr lang="en-US" b="true" sz="215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20981" y="9344964"/>
            <a:ext cx="1884072" cy="1884072"/>
          </a:xfrm>
          <a:custGeom>
            <a:avLst/>
            <a:gdLst/>
            <a:ahLst/>
            <a:cxnLst/>
            <a:rect r="r" b="b" t="t" l="l"/>
            <a:pathLst>
              <a:path h="1884072" w="1884072">
                <a:moveTo>
                  <a:pt x="0" y="0"/>
                </a:moveTo>
                <a:lnTo>
                  <a:pt x="1884072" y="0"/>
                </a:lnTo>
                <a:lnTo>
                  <a:pt x="1884072" y="1884072"/>
                </a:lnTo>
                <a:lnTo>
                  <a:pt x="0" y="1884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628424" y="-248919"/>
            <a:ext cx="885825" cy="885825"/>
          </a:xfrm>
          <a:custGeom>
            <a:avLst/>
            <a:gdLst/>
            <a:ahLst/>
            <a:cxnLst/>
            <a:rect r="r" b="b" t="t" l="l"/>
            <a:pathLst>
              <a:path h="885825" w="885825">
                <a:moveTo>
                  <a:pt x="0" y="0"/>
                </a:moveTo>
                <a:lnTo>
                  <a:pt x="885825" y="0"/>
                </a:lnTo>
                <a:lnTo>
                  <a:pt x="885825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7095614">
            <a:off x="16072232" y="9308133"/>
            <a:ext cx="3998209" cy="930492"/>
          </a:xfrm>
          <a:custGeom>
            <a:avLst/>
            <a:gdLst/>
            <a:ahLst/>
            <a:cxnLst/>
            <a:rect r="r" b="b" t="t" l="l"/>
            <a:pathLst>
              <a:path h="930492" w="3998209">
                <a:moveTo>
                  <a:pt x="0" y="0"/>
                </a:moveTo>
                <a:lnTo>
                  <a:pt x="3998209" y="0"/>
                </a:lnTo>
                <a:lnTo>
                  <a:pt x="3998209" y="930492"/>
                </a:lnTo>
                <a:lnTo>
                  <a:pt x="0" y="93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01941" y="1154254"/>
            <a:ext cx="2333561" cy="1723918"/>
          </a:xfrm>
          <a:custGeom>
            <a:avLst/>
            <a:gdLst/>
            <a:ahLst/>
            <a:cxnLst/>
            <a:rect r="r" b="b" t="t" l="l"/>
            <a:pathLst>
              <a:path h="1723918" w="2333561">
                <a:moveTo>
                  <a:pt x="0" y="0"/>
                </a:moveTo>
                <a:lnTo>
                  <a:pt x="2333561" y="0"/>
                </a:lnTo>
                <a:lnTo>
                  <a:pt x="2333561" y="1723918"/>
                </a:lnTo>
                <a:lnTo>
                  <a:pt x="0" y="17239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3687"/>
            <a:ext cx="11922396" cy="11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0"/>
              </a:lnSpc>
              <a:spcBef>
                <a:spcPct val="0"/>
              </a:spcBef>
            </a:pPr>
            <a:r>
              <a:rPr lang="en-US" b="true" sz="65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 in APA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3993" y="1403969"/>
            <a:ext cx="15003945" cy="83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Azanha, A., Argoud, A. R. T., Camargo Junior, J. B., &amp; Antoniolli, P. D. (2017). Agile project management with Scrum. International Journal of Managing Projects in Business, 10(1), 121-142. https://consensus.app/papers/agile-project-management-with-scrum-azanha-argoud/f232466de0bd5963abd273318291fcd4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Wonohardjo, E. P., Sunaryo, R. F., &amp; Sudiyono, Y. (2019). A systematic review of SCRUM in software development. Journal of Informatics and Information Systems, 3(2), 108-112. https://consensus.app/papers/a-systematic-review-of-scrum-in-software-development-wonohardjo-sunaryo/171fec4f52ff501398d5fa6355f166c5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Fowler, F. M. (2018). Scrum and Waterfall. In Navigating Hybrid Scrum Environments. https://consensus.app/papers/scrum-and-waterfall-fowler/e7f4e82bfb655ed1a3b716eac0821330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Halani, K. R., &amp; Jhajharia, K. (2022). A quantitative study of Waterfall and Agile methodologies. Contemporary Challenges for Agile Project Management. https://consensus.app/papers/a-quantitative-study-of-waterfall-and-agile-methodologies-halani-jhajharia/1cc1281b296b5b6abf504933778a8eae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Hema, V., Thota, S., Kumar, S. N., Padmaja, C., &amp; Krishna, C. R. (2020). Scrum: An effective software development agile tool. IOP Conference Series: Materials Science and Engineering, 981(2). https://consensus.app/papers/scrum-an-effective-software-development-agile-tool-hema-thota/f0821802fde45691ad61e46c6d94f064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Rubin, K. S. (2019). Essential Scrum: A Practical Guide to the Most Popular Agile Process. Addison-Wesley.</a:t>
            </a:r>
          </a:p>
          <a:p>
            <a:pPr algn="l" marL="422304" indent="-211152" lvl="1">
              <a:lnSpc>
                <a:spcPts val="3912"/>
              </a:lnSpc>
              <a:buAutoNum type="arabicPeriod" startAt="1"/>
            </a:pPr>
            <a:r>
              <a:rPr lang="en-US" sz="19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Schwaber, K., &amp; Sutherland, J. (2020). The Scrum Guide: The Definitive Guide to Scrum: The Rules of the Game. Scrum.org. Retrieved from https://scrumguides.org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9506" y="-286235"/>
            <a:ext cx="10573235" cy="10573235"/>
          </a:xfrm>
          <a:custGeom>
            <a:avLst/>
            <a:gdLst/>
            <a:ahLst/>
            <a:cxnLst/>
            <a:rect r="r" b="b" t="t" l="l"/>
            <a:pathLst>
              <a:path h="10573235" w="10573235">
                <a:moveTo>
                  <a:pt x="0" y="0"/>
                </a:moveTo>
                <a:lnTo>
                  <a:pt x="10573235" y="0"/>
                </a:lnTo>
                <a:lnTo>
                  <a:pt x="10573235" y="10573235"/>
                </a:lnTo>
                <a:lnTo>
                  <a:pt x="0" y="10573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35007" y="-277193"/>
            <a:ext cx="9992539" cy="99925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B2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28692" y="654000"/>
            <a:ext cx="8179909" cy="817987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9999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11664" y="3204253"/>
            <a:ext cx="9247636" cy="61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083" indent="-31554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Agile is an iterative, customer-focused methodology.</a:t>
            </a:r>
          </a:p>
          <a:p>
            <a:pPr algn="just">
              <a:lnSpc>
                <a:spcPts val="4092"/>
              </a:lnSpc>
            </a:pPr>
          </a:p>
          <a:p>
            <a:pPr algn="just" marL="631083" indent="-31554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Scrum is the most widely used Agile framework.</a:t>
            </a:r>
          </a:p>
          <a:p>
            <a:pPr algn="just">
              <a:lnSpc>
                <a:spcPts val="4092"/>
              </a:lnSpc>
            </a:pPr>
          </a:p>
          <a:p>
            <a:pPr algn="just" marL="631083" indent="-31554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principles:</a:t>
            </a:r>
          </a:p>
          <a:p>
            <a:pPr algn="just" marL="1262167" indent="-420722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value incrementally.</a:t>
            </a:r>
          </a:p>
          <a:p>
            <a:pPr algn="just" marL="1262167" indent="-420722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Emphasize collaboration and adaptability.</a:t>
            </a:r>
          </a:p>
          <a:p>
            <a:pPr algn="just" marL="1262167" indent="-420722" lvl="2">
              <a:lnSpc>
                <a:spcPts val="4092"/>
              </a:lnSpc>
              <a:spcBef>
                <a:spcPct val="0"/>
              </a:spcBef>
              <a:buFont typeface="Arial"/>
              <a:buChar char="⚬"/>
            </a:pPr>
            <a:r>
              <a:rPr lang="en-US" sz="29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continuous feedback and improvement.</a:t>
            </a:r>
          </a:p>
          <a:p>
            <a:pPr algn="just">
              <a:lnSpc>
                <a:spcPts val="409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257532" y="847725"/>
            <a:ext cx="10001768" cy="110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30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Scrum-Agile Approach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93895" y="-87229"/>
            <a:ext cx="22475789" cy="5230729"/>
          </a:xfrm>
          <a:custGeom>
            <a:avLst/>
            <a:gdLst/>
            <a:ahLst/>
            <a:cxnLst/>
            <a:rect r="r" b="b" t="t" l="l"/>
            <a:pathLst>
              <a:path h="5230729" w="22475789">
                <a:moveTo>
                  <a:pt x="0" y="0"/>
                </a:moveTo>
                <a:lnTo>
                  <a:pt x="22475790" y="0"/>
                </a:lnTo>
                <a:lnTo>
                  <a:pt x="22475790" y="5230729"/>
                </a:lnTo>
                <a:lnTo>
                  <a:pt x="0" y="523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55145" y="3273381"/>
            <a:ext cx="3320068" cy="3320068"/>
            <a:chOff x="0" y="0"/>
            <a:chExt cx="4426757" cy="4426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6757" cy="4426757"/>
            </a:xfrm>
            <a:custGeom>
              <a:avLst/>
              <a:gdLst/>
              <a:ahLst/>
              <a:cxnLst/>
              <a:rect r="r" b="b" t="t" l="l"/>
              <a:pathLst>
                <a:path h="4426757" w="4426757">
                  <a:moveTo>
                    <a:pt x="0" y="0"/>
                  </a:moveTo>
                  <a:lnTo>
                    <a:pt x="4426757" y="0"/>
                  </a:lnTo>
                  <a:lnTo>
                    <a:pt x="4426757" y="4426757"/>
                  </a:lnTo>
                  <a:lnTo>
                    <a:pt x="0" y="442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555436" y="555436"/>
              <a:ext cx="3315885" cy="331588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18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232472" y="1136938"/>
              <a:ext cx="1961813" cy="2152881"/>
            </a:xfrm>
            <a:custGeom>
              <a:avLst/>
              <a:gdLst/>
              <a:ahLst/>
              <a:cxnLst/>
              <a:rect r="r" b="b" t="t" l="l"/>
              <a:pathLst>
                <a:path h="2152881" w="1961813">
                  <a:moveTo>
                    <a:pt x="0" y="0"/>
                  </a:moveTo>
                  <a:lnTo>
                    <a:pt x="1961813" y="0"/>
                  </a:lnTo>
                  <a:lnTo>
                    <a:pt x="1961813" y="2152881"/>
                  </a:lnTo>
                  <a:lnTo>
                    <a:pt x="0" y="2152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174833" y="1158920"/>
            <a:ext cx="1158590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Roles in Scrum-Agile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0014" y="6564874"/>
            <a:ext cx="3050328" cy="4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b="true" sz="27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Owner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5545" y="7233042"/>
            <a:ext cx="3699268" cy="12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Represents the stakeholders and defines product vision.  Priotizes the product backlog for mzximum value.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1707" y="6564874"/>
            <a:ext cx="3050328" cy="4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b="true" sz="27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Scrum Master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7237" y="7233042"/>
            <a:ext cx="3699268" cy="12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Facilitates Scrum practices and removes raodblocks.  Ensures team productivity and adherence to Agile principles.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86946" y="6564874"/>
            <a:ext cx="3666900" cy="4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b="true" sz="27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70763" y="7233042"/>
            <a:ext cx="3699268" cy="12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Cross-functional members deliver product increments.  Collaborate daily to achieve sprint goals.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360363" y="3273381"/>
            <a:ext cx="3320068" cy="3320068"/>
          </a:xfrm>
          <a:custGeom>
            <a:avLst/>
            <a:gdLst/>
            <a:ahLst/>
            <a:cxnLst/>
            <a:rect r="r" b="b" t="t" l="l"/>
            <a:pathLst>
              <a:path h="3320068" w="3320068">
                <a:moveTo>
                  <a:pt x="0" y="0"/>
                </a:moveTo>
                <a:lnTo>
                  <a:pt x="3320067" y="0"/>
                </a:lnTo>
                <a:lnTo>
                  <a:pt x="3320067" y="3320068"/>
                </a:lnTo>
                <a:lnTo>
                  <a:pt x="0" y="332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76939" y="3689958"/>
            <a:ext cx="2486914" cy="248691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66655" y="4147633"/>
            <a:ext cx="907483" cy="995867"/>
          </a:xfrm>
          <a:custGeom>
            <a:avLst/>
            <a:gdLst/>
            <a:ahLst/>
            <a:cxnLst/>
            <a:rect r="r" b="b" t="t" l="l"/>
            <a:pathLst>
              <a:path h="995867" w="907483">
                <a:moveTo>
                  <a:pt x="0" y="0"/>
                </a:moveTo>
                <a:lnTo>
                  <a:pt x="907483" y="0"/>
                </a:lnTo>
                <a:lnTo>
                  <a:pt x="907483" y="995867"/>
                </a:lnTo>
                <a:lnTo>
                  <a:pt x="0" y="995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84717" y="4744878"/>
            <a:ext cx="907483" cy="995867"/>
          </a:xfrm>
          <a:custGeom>
            <a:avLst/>
            <a:gdLst/>
            <a:ahLst/>
            <a:cxnLst/>
            <a:rect r="r" b="b" t="t" l="l"/>
            <a:pathLst>
              <a:path h="995867" w="907483">
                <a:moveTo>
                  <a:pt x="0" y="0"/>
                </a:moveTo>
                <a:lnTo>
                  <a:pt x="907483" y="0"/>
                </a:lnTo>
                <a:lnTo>
                  <a:pt x="907483" y="995867"/>
                </a:lnTo>
                <a:lnTo>
                  <a:pt x="0" y="995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307754" y="3273381"/>
            <a:ext cx="3320068" cy="3320068"/>
            <a:chOff x="0" y="0"/>
            <a:chExt cx="4426757" cy="44267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26757" cy="4426757"/>
            </a:xfrm>
            <a:custGeom>
              <a:avLst/>
              <a:gdLst/>
              <a:ahLst/>
              <a:cxnLst/>
              <a:rect r="r" b="b" t="t" l="l"/>
              <a:pathLst>
                <a:path h="4426757" w="4426757">
                  <a:moveTo>
                    <a:pt x="0" y="0"/>
                  </a:moveTo>
                  <a:lnTo>
                    <a:pt x="4426757" y="0"/>
                  </a:lnTo>
                  <a:lnTo>
                    <a:pt x="4426757" y="4426757"/>
                  </a:lnTo>
                  <a:lnTo>
                    <a:pt x="0" y="442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555436" y="555436"/>
              <a:ext cx="3315885" cy="331588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18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232472" y="1136938"/>
              <a:ext cx="1961813" cy="2152881"/>
            </a:xfrm>
            <a:custGeom>
              <a:avLst/>
              <a:gdLst/>
              <a:ahLst/>
              <a:cxnLst/>
              <a:rect r="r" b="b" t="t" l="l"/>
              <a:pathLst>
                <a:path h="2152881" w="1961813">
                  <a:moveTo>
                    <a:pt x="0" y="0"/>
                  </a:moveTo>
                  <a:lnTo>
                    <a:pt x="1961813" y="0"/>
                  </a:lnTo>
                  <a:lnTo>
                    <a:pt x="1961813" y="2152881"/>
                  </a:lnTo>
                  <a:lnTo>
                    <a:pt x="0" y="2152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3020396" y="4588417"/>
            <a:ext cx="907483" cy="995867"/>
          </a:xfrm>
          <a:custGeom>
            <a:avLst/>
            <a:gdLst/>
            <a:ahLst/>
            <a:cxnLst/>
            <a:rect r="r" b="b" t="t" l="l"/>
            <a:pathLst>
              <a:path h="995867" w="907483">
                <a:moveTo>
                  <a:pt x="0" y="0"/>
                </a:moveTo>
                <a:lnTo>
                  <a:pt x="907484" y="0"/>
                </a:lnTo>
                <a:lnTo>
                  <a:pt x="907484" y="995866"/>
                </a:lnTo>
                <a:lnTo>
                  <a:pt x="0" y="995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148" y="3668143"/>
            <a:ext cx="3245579" cy="1746712"/>
          </a:xfrm>
          <a:custGeom>
            <a:avLst/>
            <a:gdLst/>
            <a:ahLst/>
            <a:cxnLst/>
            <a:rect r="r" b="b" t="t" l="l"/>
            <a:pathLst>
              <a:path h="1746712" w="3245579">
                <a:moveTo>
                  <a:pt x="0" y="0"/>
                </a:moveTo>
                <a:lnTo>
                  <a:pt x="3245579" y="0"/>
                </a:lnTo>
                <a:lnTo>
                  <a:pt x="3245579" y="1746712"/>
                </a:lnTo>
                <a:lnTo>
                  <a:pt x="0" y="1746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9693" y="3699473"/>
            <a:ext cx="3245579" cy="1746712"/>
          </a:xfrm>
          <a:custGeom>
            <a:avLst/>
            <a:gdLst/>
            <a:ahLst/>
            <a:cxnLst/>
            <a:rect r="r" b="b" t="t" l="l"/>
            <a:pathLst>
              <a:path h="1746712" w="3245579">
                <a:moveTo>
                  <a:pt x="0" y="0"/>
                </a:moveTo>
                <a:lnTo>
                  <a:pt x="3245579" y="0"/>
                </a:lnTo>
                <a:lnTo>
                  <a:pt x="3245579" y="1746712"/>
                </a:lnTo>
                <a:lnTo>
                  <a:pt x="0" y="1746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20128" y="3699473"/>
            <a:ext cx="3245579" cy="1746712"/>
          </a:xfrm>
          <a:custGeom>
            <a:avLst/>
            <a:gdLst/>
            <a:ahLst/>
            <a:cxnLst/>
            <a:rect r="r" b="b" t="t" l="l"/>
            <a:pathLst>
              <a:path h="1746712" w="3245579">
                <a:moveTo>
                  <a:pt x="0" y="0"/>
                </a:moveTo>
                <a:lnTo>
                  <a:pt x="3245579" y="0"/>
                </a:lnTo>
                <a:lnTo>
                  <a:pt x="3245579" y="1746712"/>
                </a:lnTo>
                <a:lnTo>
                  <a:pt x="0" y="1746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16673" y="3730804"/>
            <a:ext cx="3245579" cy="1746712"/>
          </a:xfrm>
          <a:custGeom>
            <a:avLst/>
            <a:gdLst/>
            <a:ahLst/>
            <a:cxnLst/>
            <a:rect r="r" b="b" t="t" l="l"/>
            <a:pathLst>
              <a:path h="1746712" w="3245579">
                <a:moveTo>
                  <a:pt x="0" y="0"/>
                </a:moveTo>
                <a:lnTo>
                  <a:pt x="3245580" y="0"/>
                </a:lnTo>
                <a:lnTo>
                  <a:pt x="3245580" y="1746711"/>
                </a:lnTo>
                <a:lnTo>
                  <a:pt x="0" y="17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49273" y="3730804"/>
            <a:ext cx="3245579" cy="1746712"/>
          </a:xfrm>
          <a:custGeom>
            <a:avLst/>
            <a:gdLst/>
            <a:ahLst/>
            <a:cxnLst/>
            <a:rect r="r" b="b" t="t" l="l"/>
            <a:pathLst>
              <a:path h="1746712" w="3245579">
                <a:moveTo>
                  <a:pt x="0" y="0"/>
                </a:moveTo>
                <a:lnTo>
                  <a:pt x="3245579" y="0"/>
                </a:lnTo>
                <a:lnTo>
                  <a:pt x="3245579" y="1746711"/>
                </a:lnTo>
                <a:lnTo>
                  <a:pt x="0" y="17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8607" y="3996087"/>
            <a:ext cx="1090824" cy="1090824"/>
          </a:xfrm>
          <a:custGeom>
            <a:avLst/>
            <a:gdLst/>
            <a:ahLst/>
            <a:cxnLst/>
            <a:rect r="r" b="b" t="t" l="l"/>
            <a:pathLst>
              <a:path h="1090824" w="1090824">
                <a:moveTo>
                  <a:pt x="0" y="0"/>
                </a:moveTo>
                <a:lnTo>
                  <a:pt x="1090824" y="0"/>
                </a:lnTo>
                <a:lnTo>
                  <a:pt x="1090824" y="1090824"/>
                </a:lnTo>
                <a:lnTo>
                  <a:pt x="0" y="109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49127" y="3996087"/>
            <a:ext cx="1090824" cy="1090824"/>
          </a:xfrm>
          <a:custGeom>
            <a:avLst/>
            <a:gdLst/>
            <a:ahLst/>
            <a:cxnLst/>
            <a:rect r="r" b="b" t="t" l="l"/>
            <a:pathLst>
              <a:path h="1090824" w="1090824">
                <a:moveTo>
                  <a:pt x="0" y="0"/>
                </a:moveTo>
                <a:lnTo>
                  <a:pt x="1090824" y="0"/>
                </a:lnTo>
                <a:lnTo>
                  <a:pt x="1090824" y="1090824"/>
                </a:lnTo>
                <a:lnTo>
                  <a:pt x="0" y="109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6740" y="3996087"/>
            <a:ext cx="1090824" cy="1090824"/>
          </a:xfrm>
          <a:custGeom>
            <a:avLst/>
            <a:gdLst/>
            <a:ahLst/>
            <a:cxnLst/>
            <a:rect r="r" b="b" t="t" l="l"/>
            <a:pathLst>
              <a:path h="1090824" w="1090824">
                <a:moveTo>
                  <a:pt x="0" y="0"/>
                </a:moveTo>
                <a:lnTo>
                  <a:pt x="1090824" y="0"/>
                </a:lnTo>
                <a:lnTo>
                  <a:pt x="1090824" y="1090824"/>
                </a:lnTo>
                <a:lnTo>
                  <a:pt x="0" y="1090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72499" y="3996087"/>
            <a:ext cx="1090824" cy="1090824"/>
          </a:xfrm>
          <a:custGeom>
            <a:avLst/>
            <a:gdLst/>
            <a:ahLst/>
            <a:cxnLst/>
            <a:rect r="r" b="b" t="t" l="l"/>
            <a:pathLst>
              <a:path h="1090824" w="1090824">
                <a:moveTo>
                  <a:pt x="0" y="0"/>
                </a:moveTo>
                <a:lnTo>
                  <a:pt x="1090824" y="0"/>
                </a:lnTo>
                <a:lnTo>
                  <a:pt x="1090824" y="1090824"/>
                </a:lnTo>
                <a:lnTo>
                  <a:pt x="0" y="1090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47801" y="4027758"/>
            <a:ext cx="1059153" cy="1059153"/>
          </a:xfrm>
          <a:custGeom>
            <a:avLst/>
            <a:gdLst/>
            <a:ahLst/>
            <a:cxnLst/>
            <a:rect r="r" b="b" t="t" l="l"/>
            <a:pathLst>
              <a:path h="1059153" w="1059153">
                <a:moveTo>
                  <a:pt x="0" y="0"/>
                </a:moveTo>
                <a:lnTo>
                  <a:pt x="1059153" y="0"/>
                </a:lnTo>
                <a:lnTo>
                  <a:pt x="1059153" y="1059153"/>
                </a:lnTo>
                <a:lnTo>
                  <a:pt x="0" y="10591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83386" y="1507873"/>
            <a:ext cx="1332122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Phases of Scrum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6984" y="5895009"/>
            <a:ext cx="2270363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Initiation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691" y="6846487"/>
            <a:ext cx="2206656" cy="1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 vision and create the initial backlog.</a:t>
            </a:r>
          </a:p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 flexibility for evolving project needs.</a:t>
            </a:r>
          </a:p>
          <a:p>
            <a:pPr algn="l">
              <a:lnSpc>
                <a:spcPts val="205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389693" y="5924387"/>
            <a:ext cx="2869550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1211" y="6846487"/>
            <a:ext cx="2206656" cy="15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48" indent="-170524" lvl="1">
              <a:lnSpc>
                <a:spcPts val="2053"/>
              </a:lnSpc>
              <a:spcBef>
                <a:spcPct val="0"/>
              </a:spcBef>
              <a:buFont typeface="Arial"/>
              <a:buChar char="•"/>
            </a:pPr>
            <a:r>
              <a:rPr lang="en-US" sz="15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planning for short-term achievable goals.</a:t>
            </a:r>
          </a:p>
          <a:p>
            <a:pPr algn="l" marL="341048" indent="-170524" lvl="1">
              <a:lnSpc>
                <a:spcPts val="2053"/>
              </a:lnSpc>
              <a:spcBef>
                <a:spcPct val="0"/>
              </a:spcBef>
              <a:buFont typeface="Arial"/>
              <a:buChar char="•"/>
            </a:pPr>
            <a:r>
              <a:rPr lang="en-US" sz="15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on value-driven prioritization.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5777" y="5924387"/>
            <a:ext cx="3252750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18824" y="6846487"/>
            <a:ext cx="2206656" cy="1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Iterative development within sprints.</a:t>
            </a:r>
          </a:p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collaboration with stakeholders.</a:t>
            </a:r>
          </a:p>
          <a:p>
            <a:pPr algn="l">
              <a:lnSpc>
                <a:spcPts val="205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982730" y="5924387"/>
            <a:ext cx="2270363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Release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46437" y="6846487"/>
            <a:ext cx="2206656" cy="1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testing ensures quality.</a:t>
            </a:r>
          </a:p>
          <a:p>
            <a:pPr algn="l" marL="341048" indent="-170524" lvl="1">
              <a:lnSpc>
                <a:spcPts val="2053"/>
              </a:lnSpc>
              <a:buFont typeface="Arial"/>
              <a:buChar char="•"/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Incremental releases enable feedback-driven adjustments.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10343" y="5924387"/>
            <a:ext cx="2270363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Review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74049" y="6846487"/>
            <a:ext cx="2206656" cy="15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48" indent="-170524" lvl="1">
              <a:lnSpc>
                <a:spcPts val="2053"/>
              </a:lnSpc>
              <a:spcBef>
                <a:spcPct val="0"/>
              </a:spcBef>
              <a:buFont typeface="Arial"/>
              <a:buChar char="•"/>
            </a:pPr>
            <a:r>
              <a:rPr lang="en-US" sz="15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successes and failures to improve future sprints.</a:t>
            </a:r>
          </a:p>
          <a:p>
            <a:pPr algn="l">
              <a:lnSpc>
                <a:spcPts val="20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5738" y="2740046"/>
            <a:ext cx="2924802" cy="4383218"/>
          </a:xfrm>
          <a:custGeom>
            <a:avLst/>
            <a:gdLst/>
            <a:ahLst/>
            <a:cxnLst/>
            <a:rect r="r" b="b" t="t" l="l"/>
            <a:pathLst>
              <a:path h="4383218" w="2924802">
                <a:moveTo>
                  <a:pt x="0" y="0"/>
                </a:moveTo>
                <a:lnTo>
                  <a:pt x="2924802" y="0"/>
                </a:lnTo>
                <a:lnTo>
                  <a:pt x="2924802" y="4383217"/>
                </a:lnTo>
                <a:lnTo>
                  <a:pt x="0" y="438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0672" y="2740046"/>
            <a:ext cx="2924802" cy="4383218"/>
          </a:xfrm>
          <a:custGeom>
            <a:avLst/>
            <a:gdLst/>
            <a:ahLst/>
            <a:cxnLst/>
            <a:rect r="r" b="b" t="t" l="l"/>
            <a:pathLst>
              <a:path h="4383218" w="2924802">
                <a:moveTo>
                  <a:pt x="0" y="0"/>
                </a:moveTo>
                <a:lnTo>
                  <a:pt x="2924801" y="0"/>
                </a:lnTo>
                <a:lnTo>
                  <a:pt x="2924801" y="4383217"/>
                </a:lnTo>
                <a:lnTo>
                  <a:pt x="0" y="438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5605" y="2740046"/>
            <a:ext cx="2924802" cy="4383218"/>
          </a:xfrm>
          <a:custGeom>
            <a:avLst/>
            <a:gdLst/>
            <a:ahLst/>
            <a:cxnLst/>
            <a:rect r="r" b="b" t="t" l="l"/>
            <a:pathLst>
              <a:path h="4383218" w="2924802">
                <a:moveTo>
                  <a:pt x="0" y="0"/>
                </a:moveTo>
                <a:lnTo>
                  <a:pt x="2924802" y="0"/>
                </a:lnTo>
                <a:lnTo>
                  <a:pt x="2924802" y="4383217"/>
                </a:lnTo>
                <a:lnTo>
                  <a:pt x="0" y="438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23832" y="2740046"/>
            <a:ext cx="2924802" cy="4383218"/>
          </a:xfrm>
          <a:custGeom>
            <a:avLst/>
            <a:gdLst/>
            <a:ahLst/>
            <a:cxnLst/>
            <a:rect r="r" b="b" t="t" l="l"/>
            <a:pathLst>
              <a:path h="4383218" w="2924802">
                <a:moveTo>
                  <a:pt x="0" y="0"/>
                </a:moveTo>
                <a:lnTo>
                  <a:pt x="2924801" y="0"/>
                </a:lnTo>
                <a:lnTo>
                  <a:pt x="2924801" y="4383217"/>
                </a:lnTo>
                <a:lnTo>
                  <a:pt x="0" y="438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1305" y="3112186"/>
            <a:ext cx="1273667" cy="1128787"/>
          </a:xfrm>
          <a:custGeom>
            <a:avLst/>
            <a:gdLst/>
            <a:ahLst/>
            <a:cxnLst/>
            <a:rect r="r" b="b" t="t" l="l"/>
            <a:pathLst>
              <a:path h="1128787" w="1273667">
                <a:moveTo>
                  <a:pt x="0" y="0"/>
                </a:moveTo>
                <a:lnTo>
                  <a:pt x="1273667" y="0"/>
                </a:lnTo>
                <a:lnTo>
                  <a:pt x="1273667" y="1128788"/>
                </a:lnTo>
                <a:lnTo>
                  <a:pt x="0" y="1128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4730" y="962025"/>
            <a:ext cx="1243853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Types of Scrum Meeting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0339" y="5156587"/>
            <a:ext cx="2095600" cy="92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4B87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5272" y="5156587"/>
            <a:ext cx="2095600" cy="92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4B87"/>
                </a:solidFill>
                <a:latin typeface="Poppins Bold"/>
                <a:ea typeface="Poppins Bold"/>
                <a:cs typeface="Poppins Bold"/>
                <a:sym typeface="Poppins Bold"/>
              </a:rPr>
              <a:t>Daily Scrum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8473" y="5156587"/>
            <a:ext cx="2095600" cy="92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4B87"/>
                </a:solidFill>
                <a:latin typeface="Poppins Bold"/>
                <a:ea typeface="Poppins Bold"/>
                <a:cs typeface="Poppins Bold"/>
                <a:sym typeface="Poppins Bold"/>
              </a:rPr>
              <a:t>Scrum 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3351" y="5156581"/>
            <a:ext cx="2425763" cy="92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4B87"/>
                </a:solidFill>
                <a:latin typeface="Poppins Bold"/>
                <a:ea typeface="Poppins Bold"/>
                <a:cs typeface="Poppins Bold"/>
                <a:sym typeface="Poppins Bold"/>
              </a:rPr>
              <a:t>Backlog Refinement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1578" y="7419303"/>
            <a:ext cx="3613122" cy="25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  <a:r>
              <a:rPr lang="en-US" sz="15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meeting at the start of the sprint where the team defines the sprint goal, selects backlog items, and plans the work to be completed.</a:t>
            </a: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66511" y="7419303"/>
            <a:ext cx="3613122" cy="78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15-minute daily meeting for the team to synchronize progress, plan tasks, and address impediments.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8366" y="7419303"/>
            <a:ext cx="3613122" cy="10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meeting at the end of the sprint to showcase completed work to stakeholders and gather feedback for future sprints.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3300" y="7419303"/>
            <a:ext cx="3613122" cy="10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5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ongoing process to review, prioritize, and clarify backlog items, ensuring they are ready for future sprints.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36239" y="3112186"/>
            <a:ext cx="1273667" cy="1128787"/>
          </a:xfrm>
          <a:custGeom>
            <a:avLst/>
            <a:gdLst/>
            <a:ahLst/>
            <a:cxnLst/>
            <a:rect r="r" b="b" t="t" l="l"/>
            <a:pathLst>
              <a:path h="1128787" w="1273667">
                <a:moveTo>
                  <a:pt x="0" y="0"/>
                </a:moveTo>
                <a:lnTo>
                  <a:pt x="1273667" y="0"/>
                </a:lnTo>
                <a:lnTo>
                  <a:pt x="1273667" y="1128788"/>
                </a:lnTo>
                <a:lnTo>
                  <a:pt x="0" y="1128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91172" y="3112186"/>
            <a:ext cx="1273667" cy="1128787"/>
          </a:xfrm>
          <a:custGeom>
            <a:avLst/>
            <a:gdLst/>
            <a:ahLst/>
            <a:cxnLst/>
            <a:rect r="r" b="b" t="t" l="l"/>
            <a:pathLst>
              <a:path h="1128787" w="1273667">
                <a:moveTo>
                  <a:pt x="0" y="0"/>
                </a:moveTo>
                <a:lnTo>
                  <a:pt x="1273667" y="0"/>
                </a:lnTo>
                <a:lnTo>
                  <a:pt x="1273667" y="1128788"/>
                </a:lnTo>
                <a:lnTo>
                  <a:pt x="0" y="1128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46106" y="3112186"/>
            <a:ext cx="1273667" cy="1128787"/>
          </a:xfrm>
          <a:custGeom>
            <a:avLst/>
            <a:gdLst/>
            <a:ahLst/>
            <a:cxnLst/>
            <a:rect r="r" b="b" t="t" l="l"/>
            <a:pathLst>
              <a:path h="1128787" w="1273667">
                <a:moveTo>
                  <a:pt x="0" y="0"/>
                </a:moveTo>
                <a:lnTo>
                  <a:pt x="1273667" y="0"/>
                </a:lnTo>
                <a:lnTo>
                  <a:pt x="1273667" y="1128788"/>
                </a:lnTo>
                <a:lnTo>
                  <a:pt x="0" y="1128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95614">
            <a:off x="15148446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7" y="0"/>
                </a:lnTo>
                <a:lnTo>
                  <a:pt x="5430327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36916" y="-384551"/>
            <a:ext cx="769102" cy="7691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26431" y="1860683"/>
            <a:ext cx="981313" cy="1081178"/>
            <a:chOff x="0" y="0"/>
            <a:chExt cx="812800" cy="895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283160">
            <a:off x="-2149304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6" y="0"/>
                </a:lnTo>
                <a:lnTo>
                  <a:pt x="5430326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22115" y="1675026"/>
            <a:ext cx="981313" cy="1081178"/>
            <a:chOff x="0" y="0"/>
            <a:chExt cx="812800" cy="895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5982" y="-384551"/>
            <a:ext cx="769102" cy="7691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3349" y="4656733"/>
            <a:ext cx="953675" cy="953675"/>
            <a:chOff x="0" y="0"/>
            <a:chExt cx="1271566" cy="1271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209611" y="3951617"/>
            <a:ext cx="5868779" cy="6335383"/>
          </a:xfrm>
          <a:custGeom>
            <a:avLst/>
            <a:gdLst/>
            <a:ahLst/>
            <a:cxnLst/>
            <a:rect r="r" b="b" t="t" l="l"/>
            <a:pathLst>
              <a:path h="6335383" w="5868779">
                <a:moveTo>
                  <a:pt x="0" y="0"/>
                </a:moveTo>
                <a:lnTo>
                  <a:pt x="5868778" y="0"/>
                </a:lnTo>
                <a:lnTo>
                  <a:pt x="5868778" y="6335383"/>
                </a:lnTo>
                <a:lnTo>
                  <a:pt x="0" y="6335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75" t="0" r="-3975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253200" y="4656733"/>
            <a:ext cx="953675" cy="953675"/>
            <a:chOff x="0" y="0"/>
            <a:chExt cx="1271566" cy="12715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33349" y="6399239"/>
            <a:ext cx="953675" cy="953675"/>
            <a:chOff x="0" y="0"/>
            <a:chExt cx="1271566" cy="12715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478723" y="1407449"/>
            <a:ext cx="933055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 Vs. Agile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0100" y="3548080"/>
            <a:ext cx="3449488" cy="71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b="true" sz="39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09951" y="3548080"/>
            <a:ext cx="3449488" cy="71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b="true" sz="39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43124" y="4791763"/>
            <a:ext cx="5895317" cy="283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Phases are sequential:</a:t>
            </a:r>
          </a:p>
          <a:p>
            <a:pPr algn="l">
              <a:lnSpc>
                <a:spcPts val="3211"/>
              </a:lnSpc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 -&gt; Design -&gt; Development -&gt; Test -&gt; Deploy</a:t>
            </a:r>
          </a:p>
          <a:p>
            <a:pPr algn="l">
              <a:lnSpc>
                <a:spcPts val="3991"/>
              </a:lnSpc>
            </a:pPr>
          </a:p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Fixed with limited adaptability to changes.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11781" y="4791763"/>
            <a:ext cx="5895317" cy="203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Iterative and incremental delivery.</a:t>
            </a:r>
          </a:p>
          <a:p>
            <a:pPr algn="l">
              <a:lnSpc>
                <a:spcPts val="3991"/>
              </a:lnSpc>
            </a:pPr>
          </a:p>
          <a:p>
            <a:pPr algn="l">
              <a:lnSpc>
                <a:spcPts val="3991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0">
            <a:off x="10300753" y="6399239"/>
            <a:ext cx="953675" cy="953675"/>
            <a:chOff x="0" y="0"/>
            <a:chExt cx="1271566" cy="12715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1459334" y="6534270"/>
            <a:ext cx="5895317" cy="153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adaptability to changing requirements and customer feedback.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95614">
            <a:off x="15148446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7" y="0"/>
                </a:lnTo>
                <a:lnTo>
                  <a:pt x="5430327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36916" y="-384551"/>
            <a:ext cx="769102" cy="7691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26431" y="1860683"/>
            <a:ext cx="981313" cy="1081178"/>
            <a:chOff x="0" y="0"/>
            <a:chExt cx="812800" cy="895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283160">
            <a:off x="-2149304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6" y="0"/>
                </a:lnTo>
                <a:lnTo>
                  <a:pt x="5430326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22115" y="1675026"/>
            <a:ext cx="981313" cy="1081178"/>
            <a:chOff x="0" y="0"/>
            <a:chExt cx="812800" cy="895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5982" y="-384551"/>
            <a:ext cx="769102" cy="7691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947456" y="3447277"/>
            <a:ext cx="12340544" cy="8229600"/>
          </a:xfrm>
          <a:custGeom>
            <a:avLst/>
            <a:gdLst/>
            <a:ahLst/>
            <a:cxnLst/>
            <a:rect r="r" b="b" t="t" l="l"/>
            <a:pathLst>
              <a:path h="8229600" w="12340544">
                <a:moveTo>
                  <a:pt x="0" y="0"/>
                </a:moveTo>
                <a:lnTo>
                  <a:pt x="12340544" y="0"/>
                </a:lnTo>
                <a:lnTo>
                  <a:pt x="123405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497374" y="4447570"/>
            <a:ext cx="953675" cy="953675"/>
            <a:chOff x="0" y="0"/>
            <a:chExt cx="1271566" cy="12715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544928" y="6190076"/>
            <a:ext cx="953675" cy="953675"/>
            <a:chOff x="0" y="0"/>
            <a:chExt cx="1271566" cy="12715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2746737" y="6362174"/>
            <a:ext cx="550056" cy="609480"/>
          </a:xfrm>
          <a:custGeom>
            <a:avLst/>
            <a:gdLst/>
            <a:ahLst/>
            <a:cxnLst/>
            <a:rect r="r" b="b" t="t" l="l"/>
            <a:pathLst>
              <a:path h="609480" w="550056">
                <a:moveTo>
                  <a:pt x="0" y="0"/>
                </a:moveTo>
                <a:lnTo>
                  <a:pt x="550056" y="0"/>
                </a:lnTo>
                <a:lnTo>
                  <a:pt x="550056" y="609480"/>
                </a:lnTo>
                <a:lnTo>
                  <a:pt x="0" y="609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478723" y="1407449"/>
            <a:ext cx="933055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 Vs. Agile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55955" y="4582600"/>
            <a:ext cx="5895317" cy="153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Agile allows to changes to be integrated in the next sprint.</a:t>
            </a:r>
          </a:p>
          <a:p>
            <a:pPr algn="l">
              <a:lnSpc>
                <a:spcPts val="399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703508" y="6325107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Waterfall may require rework of earlier phases.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95614">
            <a:off x="15148446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7" y="0"/>
                </a:lnTo>
                <a:lnTo>
                  <a:pt x="5430327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36916" y="-384551"/>
            <a:ext cx="769102" cy="7691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26431" y="1860683"/>
            <a:ext cx="981313" cy="1081178"/>
            <a:chOff x="0" y="0"/>
            <a:chExt cx="812800" cy="895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283160">
            <a:off x="-2149304" y="-921340"/>
            <a:ext cx="5430327" cy="1263785"/>
          </a:xfrm>
          <a:custGeom>
            <a:avLst/>
            <a:gdLst/>
            <a:ahLst/>
            <a:cxnLst/>
            <a:rect r="r" b="b" t="t" l="l"/>
            <a:pathLst>
              <a:path h="1263785" w="5430327">
                <a:moveTo>
                  <a:pt x="0" y="0"/>
                </a:moveTo>
                <a:lnTo>
                  <a:pt x="5430326" y="0"/>
                </a:lnTo>
                <a:lnTo>
                  <a:pt x="5430326" y="1263785"/>
                </a:lnTo>
                <a:lnTo>
                  <a:pt x="0" y="1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22115" y="1675026"/>
            <a:ext cx="981313" cy="1081178"/>
            <a:chOff x="0" y="0"/>
            <a:chExt cx="812800" cy="895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95515"/>
            </a:xfrm>
            <a:custGeom>
              <a:avLst/>
              <a:gdLst/>
              <a:ahLst/>
              <a:cxnLst/>
              <a:rect r="r" b="b" t="t" l="l"/>
              <a:pathLst>
                <a:path h="895515" w="812800">
                  <a:moveTo>
                    <a:pt x="406400" y="0"/>
                  </a:moveTo>
                  <a:cubicBezTo>
                    <a:pt x="181951" y="0"/>
                    <a:pt x="0" y="200468"/>
                    <a:pt x="0" y="447758"/>
                  </a:cubicBezTo>
                  <a:cubicBezTo>
                    <a:pt x="0" y="695047"/>
                    <a:pt x="181951" y="895515"/>
                    <a:pt x="406400" y="895515"/>
                  </a:cubicBezTo>
                  <a:cubicBezTo>
                    <a:pt x="630849" y="895515"/>
                    <a:pt x="812800" y="695047"/>
                    <a:pt x="812800" y="447758"/>
                  </a:cubicBezTo>
                  <a:cubicBezTo>
                    <a:pt x="812800" y="2004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7280"/>
              <a:ext cx="660400" cy="7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5982" y="-384551"/>
            <a:ext cx="769102" cy="7691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3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3349" y="4656733"/>
            <a:ext cx="953675" cy="953675"/>
            <a:chOff x="0" y="0"/>
            <a:chExt cx="1271566" cy="1271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53200" y="4656733"/>
            <a:ext cx="953675" cy="953675"/>
            <a:chOff x="0" y="0"/>
            <a:chExt cx="1271566" cy="12715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33349" y="6399239"/>
            <a:ext cx="953675" cy="953675"/>
            <a:chOff x="0" y="0"/>
            <a:chExt cx="1271566" cy="12715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478723" y="1407449"/>
            <a:ext cx="933055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When to choose...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0100" y="3548080"/>
            <a:ext cx="3449488" cy="71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b="true" sz="39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09951" y="3548080"/>
            <a:ext cx="3449488" cy="71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b="true" sz="39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43124" y="4791763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 are fixed and well-defined.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11781" y="4791763"/>
            <a:ext cx="5895317" cy="153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Uncertainty or changing requirements.</a:t>
            </a:r>
          </a:p>
          <a:p>
            <a:pPr algn="l">
              <a:lnSpc>
                <a:spcPts val="3991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10300753" y="6399239"/>
            <a:ext cx="953675" cy="953675"/>
            <a:chOff x="0" y="0"/>
            <a:chExt cx="1271566" cy="12715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459334" y="6534270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 collaboration is critical.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300753" y="8143102"/>
            <a:ext cx="953675" cy="953675"/>
            <a:chOff x="0" y="0"/>
            <a:chExt cx="1271566" cy="127156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1459334" y="8278133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Incremental delivery is desired.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43124" y="6534270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Predictable timelines are necessary.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76177" y="8239192"/>
            <a:ext cx="953675" cy="953675"/>
            <a:chOff x="0" y="0"/>
            <a:chExt cx="1271566" cy="127156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71566" cy="1271566"/>
            </a:xfrm>
            <a:custGeom>
              <a:avLst/>
              <a:gdLst/>
              <a:ahLst/>
              <a:cxnLst/>
              <a:rect r="r" b="b" t="t" l="l"/>
              <a:pathLst>
                <a:path h="1271566" w="1271566">
                  <a:moveTo>
                    <a:pt x="0" y="0"/>
                  </a:moveTo>
                  <a:lnTo>
                    <a:pt x="1271566" y="0"/>
                  </a:lnTo>
                  <a:lnTo>
                    <a:pt x="1271566" y="1271566"/>
                  </a:lnTo>
                  <a:lnTo>
                    <a:pt x="0" y="1271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70468" y="170468"/>
              <a:ext cx="930630" cy="930630"/>
            </a:xfrm>
            <a:custGeom>
              <a:avLst/>
              <a:gdLst/>
              <a:ahLst/>
              <a:cxnLst/>
              <a:rect r="r" b="b" t="t" l="l"/>
              <a:pathLst>
                <a:path h="930630" w="930630">
                  <a:moveTo>
                    <a:pt x="0" y="0"/>
                  </a:moveTo>
                  <a:lnTo>
                    <a:pt x="930630" y="0"/>
                  </a:lnTo>
                  <a:lnTo>
                    <a:pt x="930630" y="930630"/>
                  </a:lnTo>
                  <a:lnTo>
                    <a:pt x="0" y="930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19060" y="402205"/>
              <a:ext cx="633446" cy="445786"/>
            </a:xfrm>
            <a:custGeom>
              <a:avLst/>
              <a:gdLst/>
              <a:ahLst/>
              <a:cxnLst/>
              <a:rect r="r" b="b" t="t" l="l"/>
              <a:pathLst>
                <a:path h="445786" w="633446">
                  <a:moveTo>
                    <a:pt x="0" y="0"/>
                  </a:moveTo>
                  <a:lnTo>
                    <a:pt x="633446" y="0"/>
                  </a:lnTo>
                  <a:lnTo>
                    <a:pt x="633446" y="445786"/>
                  </a:lnTo>
                  <a:lnTo>
                    <a:pt x="0" y="44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2085952" y="8374223"/>
            <a:ext cx="5895317" cy="10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30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Minimal scope changes are expected.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6063" y="3124372"/>
            <a:ext cx="3031251" cy="3031251"/>
          </a:xfrm>
          <a:custGeom>
            <a:avLst/>
            <a:gdLst/>
            <a:ahLst/>
            <a:cxnLst/>
            <a:rect r="r" b="b" t="t" l="l"/>
            <a:pathLst>
              <a:path h="3031251" w="3031251">
                <a:moveTo>
                  <a:pt x="0" y="0"/>
                </a:moveTo>
                <a:lnTo>
                  <a:pt x="3031251" y="0"/>
                </a:lnTo>
                <a:lnTo>
                  <a:pt x="3031251" y="3031251"/>
                </a:lnTo>
                <a:lnTo>
                  <a:pt x="0" y="303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8375" y="3124372"/>
            <a:ext cx="3031251" cy="3031251"/>
          </a:xfrm>
          <a:custGeom>
            <a:avLst/>
            <a:gdLst/>
            <a:ahLst/>
            <a:cxnLst/>
            <a:rect r="r" b="b" t="t" l="l"/>
            <a:pathLst>
              <a:path h="3031251" w="3031251">
                <a:moveTo>
                  <a:pt x="0" y="0"/>
                </a:moveTo>
                <a:lnTo>
                  <a:pt x="3031250" y="0"/>
                </a:lnTo>
                <a:lnTo>
                  <a:pt x="3031250" y="3031251"/>
                </a:lnTo>
                <a:lnTo>
                  <a:pt x="0" y="303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1792" y="3124372"/>
            <a:ext cx="3031251" cy="3031251"/>
          </a:xfrm>
          <a:custGeom>
            <a:avLst/>
            <a:gdLst/>
            <a:ahLst/>
            <a:cxnLst/>
            <a:rect r="r" b="b" t="t" l="l"/>
            <a:pathLst>
              <a:path h="3031251" w="3031251">
                <a:moveTo>
                  <a:pt x="0" y="0"/>
                </a:moveTo>
                <a:lnTo>
                  <a:pt x="3031251" y="0"/>
                </a:lnTo>
                <a:lnTo>
                  <a:pt x="3031251" y="3031251"/>
                </a:lnTo>
                <a:lnTo>
                  <a:pt x="0" y="3031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227797" y="3316106"/>
            <a:ext cx="2647784" cy="2647784"/>
          </a:xfrm>
          <a:custGeom>
            <a:avLst/>
            <a:gdLst/>
            <a:ahLst/>
            <a:cxnLst/>
            <a:rect r="r" b="b" t="t" l="l"/>
            <a:pathLst>
              <a:path h="2647784" w="2647784">
                <a:moveTo>
                  <a:pt x="0" y="0"/>
                </a:moveTo>
                <a:lnTo>
                  <a:pt x="2647783" y="0"/>
                </a:lnTo>
                <a:lnTo>
                  <a:pt x="2647783" y="2647783"/>
                </a:lnTo>
                <a:lnTo>
                  <a:pt x="0" y="264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820108" y="3316106"/>
            <a:ext cx="2647784" cy="2647784"/>
          </a:xfrm>
          <a:custGeom>
            <a:avLst/>
            <a:gdLst/>
            <a:ahLst/>
            <a:cxnLst/>
            <a:rect r="r" b="b" t="t" l="l"/>
            <a:pathLst>
              <a:path h="2647784" w="2647784">
                <a:moveTo>
                  <a:pt x="0" y="0"/>
                </a:moveTo>
                <a:lnTo>
                  <a:pt x="2647784" y="0"/>
                </a:lnTo>
                <a:lnTo>
                  <a:pt x="2647784" y="2647783"/>
                </a:lnTo>
                <a:lnTo>
                  <a:pt x="0" y="264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3413526" y="3316106"/>
            <a:ext cx="2647784" cy="2647784"/>
          </a:xfrm>
          <a:custGeom>
            <a:avLst/>
            <a:gdLst/>
            <a:ahLst/>
            <a:cxnLst/>
            <a:rect r="r" b="b" t="t" l="l"/>
            <a:pathLst>
              <a:path h="2647784" w="2647784">
                <a:moveTo>
                  <a:pt x="0" y="0"/>
                </a:moveTo>
                <a:lnTo>
                  <a:pt x="2647783" y="0"/>
                </a:lnTo>
                <a:lnTo>
                  <a:pt x="2647783" y="2647783"/>
                </a:lnTo>
                <a:lnTo>
                  <a:pt x="0" y="264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1677" y="3409986"/>
            <a:ext cx="2460022" cy="2460022"/>
          </a:xfrm>
          <a:custGeom>
            <a:avLst/>
            <a:gdLst/>
            <a:ahLst/>
            <a:cxnLst/>
            <a:rect r="r" b="b" t="t" l="l"/>
            <a:pathLst>
              <a:path h="2460022" w="2460022">
                <a:moveTo>
                  <a:pt x="0" y="0"/>
                </a:moveTo>
                <a:lnTo>
                  <a:pt x="2460022" y="0"/>
                </a:lnTo>
                <a:lnTo>
                  <a:pt x="2460022" y="2460023"/>
                </a:lnTo>
                <a:lnTo>
                  <a:pt x="0" y="2460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13989" y="3409986"/>
            <a:ext cx="2460022" cy="2460022"/>
          </a:xfrm>
          <a:custGeom>
            <a:avLst/>
            <a:gdLst/>
            <a:ahLst/>
            <a:cxnLst/>
            <a:rect r="r" b="b" t="t" l="l"/>
            <a:pathLst>
              <a:path h="2460022" w="2460022">
                <a:moveTo>
                  <a:pt x="0" y="0"/>
                </a:moveTo>
                <a:lnTo>
                  <a:pt x="2460022" y="0"/>
                </a:lnTo>
                <a:lnTo>
                  <a:pt x="2460022" y="2460023"/>
                </a:lnTo>
                <a:lnTo>
                  <a:pt x="0" y="2460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07407" y="3409986"/>
            <a:ext cx="2460022" cy="2460022"/>
          </a:xfrm>
          <a:custGeom>
            <a:avLst/>
            <a:gdLst/>
            <a:ahLst/>
            <a:cxnLst/>
            <a:rect r="r" b="b" t="t" l="l"/>
            <a:pathLst>
              <a:path h="2460022" w="2460022">
                <a:moveTo>
                  <a:pt x="0" y="0"/>
                </a:moveTo>
                <a:lnTo>
                  <a:pt x="2460022" y="0"/>
                </a:lnTo>
                <a:lnTo>
                  <a:pt x="2460022" y="2460023"/>
                </a:lnTo>
                <a:lnTo>
                  <a:pt x="0" y="2460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2405002" y="3489565"/>
            <a:ext cx="2293373" cy="2293373"/>
          </a:xfrm>
          <a:custGeom>
            <a:avLst/>
            <a:gdLst/>
            <a:ahLst/>
            <a:cxnLst/>
            <a:rect r="r" b="b" t="t" l="l"/>
            <a:pathLst>
              <a:path h="2293373" w="2293373">
                <a:moveTo>
                  <a:pt x="0" y="0"/>
                </a:moveTo>
                <a:lnTo>
                  <a:pt x="2293373" y="0"/>
                </a:lnTo>
                <a:lnTo>
                  <a:pt x="2293373" y="2293372"/>
                </a:lnTo>
                <a:lnTo>
                  <a:pt x="0" y="229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7997314" y="3489565"/>
            <a:ext cx="2293373" cy="2293373"/>
          </a:xfrm>
          <a:custGeom>
            <a:avLst/>
            <a:gdLst/>
            <a:ahLst/>
            <a:cxnLst/>
            <a:rect r="r" b="b" t="t" l="l"/>
            <a:pathLst>
              <a:path h="2293373" w="2293373">
                <a:moveTo>
                  <a:pt x="0" y="0"/>
                </a:moveTo>
                <a:lnTo>
                  <a:pt x="2293372" y="0"/>
                </a:lnTo>
                <a:lnTo>
                  <a:pt x="2293372" y="2293372"/>
                </a:lnTo>
                <a:lnTo>
                  <a:pt x="0" y="2293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3590731" y="3489565"/>
            <a:ext cx="2293373" cy="2293373"/>
          </a:xfrm>
          <a:custGeom>
            <a:avLst/>
            <a:gdLst/>
            <a:ahLst/>
            <a:cxnLst/>
            <a:rect r="r" b="b" t="t" l="l"/>
            <a:pathLst>
              <a:path h="2293373" w="2293373">
                <a:moveTo>
                  <a:pt x="0" y="0"/>
                </a:moveTo>
                <a:lnTo>
                  <a:pt x="2293373" y="0"/>
                </a:lnTo>
                <a:lnTo>
                  <a:pt x="2293373" y="2293372"/>
                </a:lnTo>
                <a:lnTo>
                  <a:pt x="0" y="2293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50525" y="3920297"/>
            <a:ext cx="1479721" cy="1474172"/>
          </a:xfrm>
          <a:custGeom>
            <a:avLst/>
            <a:gdLst/>
            <a:ahLst/>
            <a:cxnLst/>
            <a:rect r="r" b="b" t="t" l="l"/>
            <a:pathLst>
              <a:path h="1474172" w="1479721">
                <a:moveTo>
                  <a:pt x="0" y="0"/>
                </a:moveTo>
                <a:lnTo>
                  <a:pt x="1479721" y="0"/>
                </a:lnTo>
                <a:lnTo>
                  <a:pt x="1479721" y="1474172"/>
                </a:lnTo>
                <a:lnTo>
                  <a:pt x="0" y="1474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55523" y="3878033"/>
            <a:ext cx="1378061" cy="1516435"/>
          </a:xfrm>
          <a:custGeom>
            <a:avLst/>
            <a:gdLst/>
            <a:ahLst/>
            <a:cxnLst/>
            <a:rect r="r" b="b" t="t" l="l"/>
            <a:pathLst>
              <a:path h="1516435" w="1378061">
                <a:moveTo>
                  <a:pt x="0" y="0"/>
                </a:moveTo>
                <a:lnTo>
                  <a:pt x="1378060" y="0"/>
                </a:lnTo>
                <a:lnTo>
                  <a:pt x="1378060" y="1516436"/>
                </a:lnTo>
                <a:lnTo>
                  <a:pt x="0" y="1516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52225" y="3798171"/>
            <a:ext cx="1856700" cy="1633896"/>
          </a:xfrm>
          <a:custGeom>
            <a:avLst/>
            <a:gdLst/>
            <a:ahLst/>
            <a:cxnLst/>
            <a:rect r="r" b="b" t="t" l="l"/>
            <a:pathLst>
              <a:path h="1633896" w="1856700">
                <a:moveTo>
                  <a:pt x="0" y="0"/>
                </a:moveTo>
                <a:lnTo>
                  <a:pt x="1856700" y="0"/>
                </a:lnTo>
                <a:lnTo>
                  <a:pt x="1856700" y="1633896"/>
                </a:lnTo>
                <a:lnTo>
                  <a:pt x="0" y="16338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70737" y="7059477"/>
            <a:ext cx="4360796" cy="98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3"/>
              </a:lnSpc>
            </a:pPr>
            <a:r>
              <a:rPr lang="en-US" sz="1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Scrum delivers value faster by breaking the work into smaller, manageable increments.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63049" y="7059477"/>
            <a:ext cx="4360796" cy="98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3"/>
              </a:lnSpc>
            </a:pPr>
            <a:r>
              <a:rPr lang="en-US" sz="1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collaboration ensures the product aligns with customer needs.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56467" y="7059477"/>
            <a:ext cx="4360796" cy="16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73"/>
              </a:lnSpc>
              <a:spcBef>
                <a:spcPct val="0"/>
              </a:spcBef>
            </a:pPr>
            <a:r>
              <a:rPr lang="en-US" sz="197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throughout the project lifecycle leads to higher-quality outcomes.</a:t>
            </a:r>
          </a:p>
          <a:p>
            <a:pPr algn="just" marL="0" indent="0" lvl="0">
              <a:lnSpc>
                <a:spcPts val="2573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57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36063" y="6374698"/>
            <a:ext cx="3031251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Faster Delivery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73618" y="6374698"/>
            <a:ext cx="3340765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Engagement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7407" y="6374698"/>
            <a:ext cx="2460022" cy="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2"/>
              </a:lnSpc>
            </a:pPr>
            <a:r>
              <a:rPr lang="en-US" b="true" sz="3099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24177" y="1524172"/>
            <a:ext cx="1243853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0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 of Scrum-Agile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38567" y="9028506"/>
            <a:ext cx="8356550" cy="40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256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Agile reduces risk by allowing teams to adapt to changes.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DAGcrc68gTo</dc:identifier>
  <dcterms:modified xsi:type="dcterms:W3CDTF">2011-08-01T06:04:30Z</dcterms:modified>
  <cp:revision>1</cp:revision>
  <dc:title>Scrum-Agile Final Project CS 250</dc:title>
</cp:coreProperties>
</file>